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413" r:id="rId2"/>
    <p:sldId id="415" r:id="rId3"/>
    <p:sldId id="416" r:id="rId4"/>
    <p:sldId id="438" r:id="rId5"/>
    <p:sldId id="417" r:id="rId6"/>
    <p:sldId id="419" r:id="rId7"/>
    <p:sldId id="420" r:id="rId8"/>
    <p:sldId id="421" r:id="rId9"/>
    <p:sldId id="423" r:id="rId10"/>
    <p:sldId id="424" r:id="rId11"/>
    <p:sldId id="439" r:id="rId12"/>
    <p:sldId id="425" r:id="rId13"/>
    <p:sldId id="426" r:id="rId14"/>
    <p:sldId id="433" r:id="rId15"/>
    <p:sldId id="431" r:id="rId16"/>
    <p:sldId id="434" r:id="rId17"/>
    <p:sldId id="437" r:id="rId18"/>
    <p:sldId id="435" r:id="rId19"/>
    <p:sldId id="436" r:id="rId20"/>
    <p:sldId id="44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1297" autoAdjust="0"/>
  </p:normalViewPr>
  <p:slideViewPr>
    <p:cSldViewPr>
      <p:cViewPr varScale="1">
        <p:scale>
          <a:sx n="42" d="100"/>
          <a:sy n="42" d="100"/>
        </p:scale>
        <p:origin x="133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72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0FA63-E2CF-4F6E-B898-AFDB854DFDA8}" type="datetimeFigureOut">
              <a:rPr lang="en-IN" smtClean="0"/>
              <a:pPr/>
              <a:t>30-01-2021</a:t>
            </a:fld>
            <a:endParaRPr lang="en-IN"/>
          </a:p>
        </p:txBody>
      </p:sp>
      <p:sp>
        <p:nvSpPr>
          <p:cNvPr id="1048728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104872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104873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73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4FE56-7943-46BC-906A-2DEAFF4C78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783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4FE56-7943-46BC-906A-2DEAFF4C7834}" type="slidenum">
              <a:rPr lang="en-IN" smtClean="0"/>
              <a:pPr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8410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04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4860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0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4860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1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7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9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9pPr>
              <a:buFont typeface="Arial" pitchFamily="34" charset="0"/>
              <a:buChar char="•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08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7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48712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13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14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86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48680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8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8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8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48687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88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9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9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69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0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21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722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2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7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02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48703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7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Date:23/02/2016</a:t>
            </a:r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34A4EC-2392-4C11-8F58-67CECBF4DDD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48581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82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ctrTitle"/>
          </p:nvPr>
        </p:nvSpPr>
        <p:spPr>
          <a:xfrm>
            <a:off x="1517575" y="3212976"/>
            <a:ext cx="5832648" cy="64807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Chloramphenicol &amp; Tetracycline </a:t>
            </a:r>
            <a:endParaRPr lang="en-I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4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</a:t>
            </a:fld>
            <a:endParaRPr lang="en-IN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04550"/>
            <a:ext cx="1242178" cy="1147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29906"/>
            <a:ext cx="1523999" cy="160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2]</a:t>
            </a:r>
            <a:r>
              <a:rPr lang="en-US" sz="4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Tetracyclines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just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 class of antibiotics named for their nucleus of four (tetra) hydrocarbon rings. </a:t>
            </a:r>
          </a:p>
          <a:p>
            <a:pPr algn="just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All are obtained from soil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actinomycetes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1948 first one – chlortetracycline (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aureomycin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– s.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aureofaciens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yellow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colony) </a:t>
            </a:r>
          </a:p>
          <a:p>
            <a:pPr algn="just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Oxytetracyline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from s.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rimosus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(1950) </a:t>
            </a:r>
          </a:p>
        </p:txBody>
      </p:sp>
      <p:sp>
        <p:nvSpPr>
          <p:cNvPr id="10486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0486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11</a:t>
            </a:fld>
            <a:endParaRPr lang="en-IN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993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Content Placeholder 2"/>
          <p:cNvSpPr>
            <a:spLocks noGrp="1"/>
          </p:cNvSpPr>
          <p:nvPr>
            <p:ph idx="1"/>
          </p:nvPr>
        </p:nvSpPr>
        <p:spPr>
          <a:xfrm>
            <a:off x="467544" y="116633"/>
            <a:ext cx="8229600" cy="6480720"/>
          </a:xfrm>
        </p:spPr>
        <p:txBody>
          <a:bodyPr>
            <a:normAutofit fontScale="99167"/>
          </a:bodyPr>
          <a:lstStyle/>
          <a:p>
            <a:pPr marL="0" indent="0" algn="just">
              <a:buNone/>
            </a:pP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Naturally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Tetracycline,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cholrtetracycline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oxytetracycline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demeclocycline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semisynthetic: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Doxycycline, minocycline 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tigecycline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lymecycline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methacycline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rolitetracycline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0486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endParaRPr lang="en-IN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13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Classification</a:t>
            </a: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7864" y="1124744"/>
            <a:ext cx="2304256" cy="10584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Tetracycline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059832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59832" y="2708920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52120" y="2183160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196008" y="3284984"/>
            <a:ext cx="2304256" cy="10584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Short Acting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Tetracyclne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oxytetracycline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923928" y="3284984"/>
            <a:ext cx="2304256" cy="10584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Intermediate Acting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Demeclocycline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6084168" y="2183160"/>
            <a:ext cx="0" cy="813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" idx="2"/>
          </p:cNvCxnSpPr>
          <p:nvPr/>
        </p:nvCxnSpPr>
        <p:spPr>
          <a:xfrm>
            <a:off x="4499992" y="2183160"/>
            <a:ext cx="0" cy="110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528167" y="3284984"/>
            <a:ext cx="2304256" cy="10584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Long  Acting </a:t>
            </a:r>
            <a:endParaRPr lang="en-I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Doxycycline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6084168" y="2996952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6296" y="299695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400600" cy="504056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MOA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Inhibiting of bacterial protein synthesis by binding to 30s ribosomes –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aminoacyl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– t- RNA to mRNA – ribosome complex – 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590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I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15</a:t>
            </a:fld>
            <a:endParaRPr lang="en-IN"/>
          </a:p>
        </p:txBody>
      </p:sp>
      <p:pic>
        <p:nvPicPr>
          <p:cNvPr id="6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400600" cy="504056"/>
          </a:xfrm>
        </p:spPr>
        <p:txBody>
          <a:bodyPr/>
          <a:lstStyle/>
          <a:p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harmacokinetic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Older ones less absorbed – 60-80%(food interferes)but doxy and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-completely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Distribution 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wide and variable protein binding </a:t>
            </a:r>
          </a:p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concentration in liver , spleen and bone &amp;teeth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minocycline in fats.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  Good CSF penetration 1/4</a:t>
            </a:r>
            <a:r>
              <a:rPr lang="en-US" sz="28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plasma – no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relation with inflammation.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Excretion 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primarily in urine </a:t>
            </a:r>
          </a:p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Doxycycline is exception (bile)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Preparation: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oral capsules, ½ to 2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Hrs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pre and post food  - No IM: painful (oxy and tetra available.</a:t>
            </a: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069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400600" cy="504056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Adverse Effects 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Toxicity : </a:t>
            </a:r>
          </a:p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liver damage : fatty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infitration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Kidney damage : accumulates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except doxycycline</a:t>
            </a:r>
          </a:p>
          <a:p>
            <a:pPr algn="just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Phototoxicity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sunburn like – skin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rashesh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mainly after topical application.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  Erythema, brown black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discolouration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nails    and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loosening etc.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 Doxycycline and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demeclycline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more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Teeth and Bones : Brown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discolouration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calcium tetracycline chelate (orthophosphate)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Affected the crown of permanent anterior dentition.</a:t>
            </a: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5439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400600" cy="504056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Adverse Effects 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400600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 disturbance : Due to irritation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- Mild nausea and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severe, possibly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life- threating colitis and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oesophagel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ulcer etc.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Superinfection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Disturbance in the normal flora (diabetics)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-  candidiasis (oral and vaginal) – soreness and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redness of mouth black hairy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tounge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    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inflammatory lesions in vagina etc.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- staphylococcal enteritis – hospitalized patients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loss of appetite , abdominal discomfort and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watery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Difference of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:pus cell or RBC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3136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400600" cy="504056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Uses 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36145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Empirical therapy : mixed infections </a:t>
            </a:r>
          </a:p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Rickettsial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infections : Rocky Mountain spotted fever, All forms of typhus and Q fever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Atypical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pnemonia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due to mycoplasma 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Brucellosis : D 200 + R 600/ day into 6 weeks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Plague : Bubonic and pneumonic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plauge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TETRACYCLINE - other uses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other uses 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chloroquine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Resistant falciparum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adjuvant to quinine 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Amoebiasis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community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aquired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pneumonia , Acne vulgaris and COPD.</a:t>
            </a:r>
          </a:p>
        </p:txBody>
      </p:sp>
      <p:sp>
        <p:nvSpPr>
          <p:cNvPr id="10486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988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64807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Chloramphenicol :</a:t>
            </a:r>
            <a:endParaRPr lang="en-IN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0405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Chloramphenicol was initially obtained from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streptomyces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enezuelae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1947.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natural product contains a nitrobenzene moiety.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Synthetic drugs are Yellowish white crystalline solid.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Stable in aqueous solution.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Nitrobenzene – antibacterial activity.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2</a:t>
            </a:fld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89040"/>
            <a:ext cx="475252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FF0000"/>
              </a:solidFill>
              <a:latin typeface="Bauhaus 93" pitchFamily="82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Bauhaus 93" pitchFamily="82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  <a:latin typeface="Bauhaus 93" pitchFamily="82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Bauhaus 93" pitchFamily="82" charset="0"/>
            </a:endParaRPr>
          </a:p>
          <a:p>
            <a:pPr marL="0" indent="0">
              <a:buNone/>
            </a:pPr>
            <a:r>
              <a:rPr lang="en-US" sz="6600" dirty="0" smtClean="0">
                <a:solidFill>
                  <a:srgbClr val="FF0000"/>
                </a:solidFill>
                <a:latin typeface="Bauhaus 93" pitchFamily="82" charset="0"/>
              </a:rPr>
              <a:t>T</a:t>
            </a:r>
            <a:r>
              <a:rPr lang="en-US" sz="6600" dirty="0" smtClean="0">
                <a:solidFill>
                  <a:srgbClr val="0070C0"/>
                </a:solidFill>
                <a:latin typeface="Bauhaus 93" pitchFamily="82" charset="0"/>
              </a:rPr>
              <a:t>H</a:t>
            </a:r>
            <a:r>
              <a:rPr lang="en-US" sz="6600" dirty="0" smtClean="0">
                <a:solidFill>
                  <a:srgbClr val="00B050"/>
                </a:solidFill>
                <a:latin typeface="Bauhaus 93" pitchFamily="82" charset="0"/>
              </a:rPr>
              <a:t>A</a:t>
            </a:r>
            <a:r>
              <a:rPr lang="en-US" sz="6600" dirty="0" smtClean="0">
                <a:solidFill>
                  <a:schemeClr val="tx1"/>
                </a:solidFill>
                <a:latin typeface="Bauhaus 93" pitchFamily="82" charset="0"/>
              </a:rPr>
              <a:t>N</a:t>
            </a:r>
            <a:r>
              <a:rPr lang="en-US" sz="6600" dirty="0" smtClean="0">
                <a:solidFill>
                  <a:srgbClr val="C00000"/>
                </a:solidFill>
                <a:latin typeface="Bauhaus 93" pitchFamily="82" charset="0"/>
              </a:rPr>
              <a:t>K</a:t>
            </a:r>
            <a:r>
              <a:rPr lang="en-US" sz="6600" dirty="0" smtClean="0">
                <a:latin typeface="Bauhaus 93" pitchFamily="82" charset="0"/>
              </a:rPr>
              <a:t> </a:t>
            </a:r>
            <a:r>
              <a:rPr lang="en-US" sz="6600" dirty="0">
                <a:solidFill>
                  <a:srgbClr val="002060"/>
                </a:solidFill>
                <a:latin typeface="Bauhaus 93" pitchFamily="82" charset="0"/>
              </a:rPr>
              <a:t>Y</a:t>
            </a:r>
            <a:r>
              <a:rPr lang="en-US" sz="6600" dirty="0">
                <a:solidFill>
                  <a:srgbClr val="00B050"/>
                </a:solidFill>
                <a:latin typeface="Bauhaus 93" pitchFamily="82" charset="0"/>
              </a:rPr>
              <a:t>O</a:t>
            </a:r>
            <a:r>
              <a:rPr lang="en-US" sz="6600" dirty="0">
                <a:solidFill>
                  <a:srgbClr val="FF0000"/>
                </a:solidFill>
                <a:latin typeface="Bauhaus 93" pitchFamily="82" charset="0"/>
              </a:rPr>
              <a:t>U</a:t>
            </a:r>
            <a:r>
              <a:rPr lang="en-US" sz="6600" dirty="0">
                <a:solidFill>
                  <a:schemeClr val="tx1"/>
                </a:solidFill>
                <a:latin typeface="Bauhaus 93" pitchFamily="82" charset="0"/>
              </a:rPr>
              <a:t>…</a:t>
            </a:r>
            <a:r>
              <a:rPr lang="en-US" sz="6600" dirty="0">
                <a:latin typeface="Bauhaus 93" pitchFamily="82" charset="0"/>
              </a:rPr>
              <a:t>.</a:t>
            </a:r>
            <a:r>
              <a:rPr lang="en-US" sz="6600" dirty="0">
                <a:solidFill>
                  <a:srgbClr val="FF0000"/>
                </a:solidFill>
                <a:latin typeface="Bauhaus 93" pitchFamily="82" charset="0"/>
              </a:rPr>
              <a:t>!</a:t>
            </a:r>
            <a:endParaRPr lang="en-IN" sz="6600" dirty="0"/>
          </a:p>
        </p:txBody>
      </p:sp>
      <p:sp>
        <p:nvSpPr>
          <p:cNvPr id="104867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340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Mechanism of action.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Attaches to the 50s ribosome near the acceptor (A) site and prevents peptide bond formation between the newly attached amino acid and the nascent peptide chain.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Bacteriostatic – effective against a wide variety of organisms.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Mainly like tetracycline -+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Rikettsiae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mycoplasma 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Generally used as drugs of last resort for life – threatening infections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486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486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4</a:t>
            </a:fld>
            <a:endParaRPr lang="en-I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964488" cy="6424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11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64807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harmacokinetic</a:t>
            </a:r>
            <a:endParaRPr lang="en-IN" sz="2800" b="1" dirty="0">
              <a:solidFill>
                <a:srgbClr val="00206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61926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Completely absorbed after oral ingestion.</a:t>
            </a:r>
          </a:p>
          <a:p>
            <a:pPr algn="just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50-60% bound to plasma proteins.</a:t>
            </a:r>
          </a:p>
          <a:p>
            <a:pPr algn="just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freely penetrates serous cavities and blood –brain barrier.</a:t>
            </a:r>
          </a:p>
          <a:p>
            <a:pPr algn="just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CSF concentration is nearly equal to that of unbound drug in plasma.</a:t>
            </a:r>
          </a:p>
          <a:p>
            <a:pPr algn="just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Crosses placenta and secreted in bile and milk .</a:t>
            </a:r>
          </a:p>
          <a:p>
            <a:pPr algn="just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Plasma t1/2 of is 3-5 hours in adults.</a:t>
            </a:r>
          </a:p>
          <a:p>
            <a:pPr algn="just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primarily conjugated in Liver and little is excreted unchanged in urine.</a:t>
            </a:r>
          </a:p>
          <a:p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Availability as capsules 250mg – 500mg (maximum dose 28mg in a course of less than 2 weeks </a:t>
            </a:r>
          </a:p>
          <a:p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Also as inj. 0.25, 0.5 and 1 g per vial </a:t>
            </a:r>
          </a:p>
          <a:p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Eye drops 0.4% and ear drops .</a:t>
            </a:r>
          </a:p>
          <a:p>
            <a:pPr algn="just"/>
            <a:endParaRPr lang="en-US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23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Adverse effects.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rritative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effects – Nausea , vomiting 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diarrhoea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pain in injection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Bone marrow depression , aplastic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anaemia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agrannulocytosis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thrombocytopenia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Hypersensitive effects – Rashes, fever .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Gray Baby syndrome :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(2-9 days after dose of 100mg/kg)</a:t>
            </a:r>
          </a:p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within 24 hours , baby starts to vomit ,stops eating ,rapid and irregular respiration , abdominal distention, periods of cyanosis , and pooping loose green stool.</a:t>
            </a:r>
          </a:p>
        </p:txBody>
      </p:sp>
      <p:sp>
        <p:nvSpPr>
          <p:cNvPr id="10486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95833"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Baby then turns ashen gray and becomes flaccid and hypothermic </a:t>
            </a:r>
          </a:p>
          <a:p>
            <a:pPr algn="just"/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Also can occur in adults who are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cirrhotics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Death in 40% of cases ( CVS collapse ) </a:t>
            </a:r>
          </a:p>
          <a:p>
            <a:pPr algn="just"/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Due to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nhability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metabolised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excrete chloramphenicol</a:t>
            </a:r>
          </a:p>
          <a:p>
            <a:pPr marL="0" indent="0" algn="just">
              <a:buNone/>
            </a:pPr>
            <a:endParaRPr lang="en-US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Bone marrow depression :</a:t>
            </a:r>
          </a:p>
          <a:p>
            <a:pPr algn="just"/>
            <a:r>
              <a:rPr lang="en-US" sz="29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Idosyncratic</a:t>
            </a:r>
            <a:r>
              <a:rPr lang="en-US" sz="2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reaction , Aplastic </a:t>
            </a:r>
            <a:r>
              <a:rPr lang="en-US" sz="29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anaemia</a:t>
            </a:r>
            <a:r>
              <a:rPr lang="en-US" sz="2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Dose dependent – manifested as </a:t>
            </a:r>
            <a:r>
              <a:rPr lang="en-US" sz="29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Anaemia</a:t>
            </a:r>
            <a:r>
              <a:rPr lang="en-US" sz="2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Leucopoenia , thrombocytopenia – reversible on stopping the drug</a:t>
            </a:r>
            <a:endParaRPr lang="en-US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Therapeutic use.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5" name="Content Placeholder 2"/>
          <p:cNvSpPr>
            <a:spLocks noGrp="1"/>
          </p:cNvSpPr>
          <p:nvPr>
            <p:ph idx="1"/>
          </p:nvPr>
        </p:nvSpPr>
        <p:spPr>
          <a:xfrm>
            <a:off x="457200" y="789710"/>
            <a:ext cx="8229600" cy="57356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Clinical use for systemic infection is now highly restricted 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due to fear of fatal toxicity.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Combined formulation of chloramphenicol with any drug meant for internal use is banned in India.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Cephalosporins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vancomycin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) are presently the first line drugs for empirical therapy of bacterial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meaningitis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second line drug for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H.influenzae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Enteric fever : mainstay in the past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Meningcoccal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meningitis   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Anaerobic infection – bact.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Fragilis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Inrtraocular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infection –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endophthalmitis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second choice – brucellosis , UTI,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rickettsial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infection, external ear infection. </a:t>
            </a:r>
            <a:endParaRPr lang="en-IN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5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7200800"/>
          </a:xfrm>
          <a:noFill/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Intraocular infection 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Given systemically attains high concentration in ocular fluid . It is the preferred drug for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endophthalmitis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caused by sensitive bacteria.</a:t>
            </a:r>
          </a:p>
          <a:p>
            <a:pPr algn="just"/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opically in conjunctivitis , external ear infection 0.5-5.0% is highly effective .</a:t>
            </a:r>
          </a:p>
          <a:p>
            <a:pPr algn="just"/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opical use on skin or other areas is not recommended because of risk of sensitization.                           </a:t>
            </a:r>
          </a:p>
          <a:p>
            <a:pPr marL="0" indent="0" algn="just">
              <a:buNone/>
            </a:pPr>
            <a:endParaRPr lang="en-US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2600" dirty="0"/>
          </a:p>
          <a:p>
            <a:endParaRPr lang="en-IN" sz="2600" dirty="0"/>
          </a:p>
        </p:txBody>
      </p:sp>
      <p:sp>
        <p:nvSpPr>
          <p:cNvPr id="104865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4A4EC-2392-4C11-8F58-67CECBF4DDD8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4284</TotalTime>
  <Words>1001</Words>
  <Application>Microsoft Office PowerPoint</Application>
  <PresentationFormat>On-screen Show (4:3)</PresentationFormat>
  <Paragraphs>157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Bauhaus 93</vt:lpstr>
      <vt:lpstr>Calibri</vt:lpstr>
      <vt:lpstr>Century Gothic</vt:lpstr>
      <vt:lpstr>Courier New</vt:lpstr>
      <vt:lpstr>Palatino Linotype</vt:lpstr>
      <vt:lpstr>Times New Roman</vt:lpstr>
      <vt:lpstr>Executive</vt:lpstr>
      <vt:lpstr> Chloramphenicol &amp; Tetracycline </vt:lpstr>
      <vt:lpstr>Chloramphenicol :</vt:lpstr>
      <vt:lpstr>PowerPoint Presentation</vt:lpstr>
      <vt:lpstr>PowerPoint Presentation</vt:lpstr>
      <vt:lpstr>Pharmacokinetic</vt:lpstr>
      <vt:lpstr>Adverse effects.</vt:lpstr>
      <vt:lpstr>PowerPoint Presentation</vt:lpstr>
      <vt:lpstr>Therapeutic use.</vt:lpstr>
      <vt:lpstr>PowerPoint Presentation</vt:lpstr>
      <vt:lpstr>PowerPoint Presentation</vt:lpstr>
      <vt:lpstr>PowerPoint Presentation</vt:lpstr>
      <vt:lpstr>PowerPoint Presentation</vt:lpstr>
      <vt:lpstr>Classification</vt:lpstr>
      <vt:lpstr>MOA</vt:lpstr>
      <vt:lpstr>PowerPoint Presentation</vt:lpstr>
      <vt:lpstr>Pharmacokinetic</vt:lpstr>
      <vt:lpstr>Adverse Effects </vt:lpstr>
      <vt:lpstr>Adverse Effects </vt:lpstr>
      <vt:lpstr>Uses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admin5</cp:lastModifiedBy>
  <cp:revision>72</cp:revision>
  <dcterms:created xsi:type="dcterms:W3CDTF">2016-02-21T17:08:20Z</dcterms:created>
  <dcterms:modified xsi:type="dcterms:W3CDTF">2021-01-30T10:39:55Z</dcterms:modified>
</cp:coreProperties>
</file>